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7562850" cy="10688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086"/>
    <a:srgbClr val="A9DCD9"/>
    <a:srgbClr val="EDEE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0368EC-17E8-4971-A47C-6B9315CE521A}" v="5" dt="2025-06-16T14:43:40.6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87"/>
    <p:restoredTop sz="94694"/>
  </p:normalViewPr>
  <p:slideViewPr>
    <p:cSldViewPr snapToGrid="0">
      <p:cViewPr varScale="1">
        <p:scale>
          <a:sx n="45" d="100"/>
          <a:sy n="45" d="100"/>
        </p:scale>
        <p:origin x="240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3.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BCA034-6569-A842-8CED-ECFE068F8232}" type="datetimeFigureOut">
              <a:rPr lang="en-US" smtClean="0"/>
              <a:t>7/3/2025</a:t>
            </a:fld>
            <a:endParaRPr lang="en-US"/>
          </a:p>
        </p:txBody>
      </p:sp>
      <p:sp>
        <p:nvSpPr>
          <p:cNvPr id="4" name="Slide Image Placeholder 3"/>
          <p:cNvSpPr>
            <a:spLocks noGrp="1" noRot="1" noChangeAspect="1"/>
          </p:cNvSpPr>
          <p:nvPr>
            <p:ph type="sldImg" idx="2"/>
          </p:nvPr>
        </p:nvSpPr>
        <p:spPr>
          <a:xfrm>
            <a:off x="2336800" y="1143000"/>
            <a:ext cx="2184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86D955-9AD7-B740-917E-1DF957F348F7}" type="slidenum">
              <a:rPr lang="en-US" smtClean="0"/>
              <a:t>‹#›</a:t>
            </a:fld>
            <a:endParaRPr lang="en-US"/>
          </a:p>
        </p:txBody>
      </p:sp>
    </p:spTree>
    <p:extLst>
      <p:ext uri="{BB962C8B-B14F-4D97-AF65-F5344CB8AC3E}">
        <p14:creationId xmlns:p14="http://schemas.microsoft.com/office/powerpoint/2010/main" val="4021228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186D955-9AD7-B740-917E-1DF957F348F7}" type="slidenum">
              <a:rPr lang="en-US" smtClean="0"/>
              <a:t>1</a:t>
            </a:fld>
            <a:endParaRPr lang="en-US"/>
          </a:p>
        </p:txBody>
      </p:sp>
    </p:spTree>
    <p:extLst>
      <p:ext uri="{BB962C8B-B14F-4D97-AF65-F5344CB8AC3E}">
        <p14:creationId xmlns:p14="http://schemas.microsoft.com/office/powerpoint/2010/main" val="470227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9E683A-3A6F-1E4B-AEE8-921301169957}" type="datetimeFigureOut">
              <a:rPr lang="en-US" smtClean="0"/>
              <a:t>7/3/2025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0B0E1-7C89-9B44-88D4-A8B6D17CDC9B}" type="slidenum">
              <a:rPr lang="en-US" smtClean="0"/>
              <a:t>‹#›</a:t>
            </a:fld>
            <a:endParaRPr lang="en-US"/>
          </a:p>
        </p:txBody>
      </p:sp>
    </p:spTree>
    <p:extLst>
      <p:ext uri="{BB962C8B-B14F-4D97-AF65-F5344CB8AC3E}">
        <p14:creationId xmlns:p14="http://schemas.microsoft.com/office/powerpoint/2010/main" val="1024898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9E683A-3A6F-1E4B-AEE8-921301169957}" type="datetimeFigureOut">
              <a:rPr lang="en-US" smtClean="0"/>
              <a:t>7/3/2025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0B0E1-7C89-9B44-88D4-A8B6D17CDC9B}" type="slidenum">
              <a:rPr lang="en-US" smtClean="0"/>
              <a:t>‹#›</a:t>
            </a:fld>
            <a:endParaRPr lang="en-US"/>
          </a:p>
        </p:txBody>
      </p:sp>
    </p:spTree>
    <p:extLst>
      <p:ext uri="{BB962C8B-B14F-4D97-AF65-F5344CB8AC3E}">
        <p14:creationId xmlns:p14="http://schemas.microsoft.com/office/powerpoint/2010/main" val="3220875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9E683A-3A6F-1E4B-AEE8-921301169957}" type="datetimeFigureOut">
              <a:rPr lang="en-US" smtClean="0"/>
              <a:t>7/3/2025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0B0E1-7C89-9B44-88D4-A8B6D17CDC9B}" type="slidenum">
              <a:rPr lang="en-US" smtClean="0"/>
              <a:t>‹#›</a:t>
            </a:fld>
            <a:endParaRPr lang="en-US"/>
          </a:p>
        </p:txBody>
      </p:sp>
    </p:spTree>
    <p:extLst>
      <p:ext uri="{BB962C8B-B14F-4D97-AF65-F5344CB8AC3E}">
        <p14:creationId xmlns:p14="http://schemas.microsoft.com/office/powerpoint/2010/main" val="1146344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9E683A-3A6F-1E4B-AEE8-921301169957}" type="datetimeFigureOut">
              <a:rPr lang="en-US" smtClean="0"/>
              <a:t>7/3/2025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0B0E1-7C89-9B44-88D4-A8B6D17CDC9B}" type="slidenum">
              <a:rPr lang="en-US" smtClean="0"/>
              <a:t>‹#›</a:t>
            </a:fld>
            <a:endParaRPr lang="en-US"/>
          </a:p>
        </p:txBody>
      </p:sp>
    </p:spTree>
    <p:extLst>
      <p:ext uri="{BB962C8B-B14F-4D97-AF65-F5344CB8AC3E}">
        <p14:creationId xmlns:p14="http://schemas.microsoft.com/office/powerpoint/2010/main" val="2193299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tint val="82000"/>
                  </a:schemeClr>
                </a:solidFill>
              </a:defRPr>
            </a:lvl1pPr>
            <a:lvl2pPr marL="378150" indent="0">
              <a:buNone/>
              <a:defRPr sz="1654">
                <a:solidFill>
                  <a:schemeClr val="tx1">
                    <a:tint val="82000"/>
                  </a:schemeClr>
                </a:solidFill>
              </a:defRPr>
            </a:lvl2pPr>
            <a:lvl3pPr marL="756300" indent="0">
              <a:buNone/>
              <a:defRPr sz="1489">
                <a:solidFill>
                  <a:schemeClr val="tx1">
                    <a:tint val="82000"/>
                  </a:schemeClr>
                </a:solidFill>
              </a:defRPr>
            </a:lvl3pPr>
            <a:lvl4pPr marL="1134450" indent="0">
              <a:buNone/>
              <a:defRPr sz="1323">
                <a:solidFill>
                  <a:schemeClr val="tx1">
                    <a:tint val="82000"/>
                  </a:schemeClr>
                </a:solidFill>
              </a:defRPr>
            </a:lvl4pPr>
            <a:lvl5pPr marL="1512600" indent="0">
              <a:buNone/>
              <a:defRPr sz="1323">
                <a:solidFill>
                  <a:schemeClr val="tx1">
                    <a:tint val="82000"/>
                  </a:schemeClr>
                </a:solidFill>
              </a:defRPr>
            </a:lvl5pPr>
            <a:lvl6pPr marL="1890751" indent="0">
              <a:buNone/>
              <a:defRPr sz="1323">
                <a:solidFill>
                  <a:schemeClr val="tx1">
                    <a:tint val="82000"/>
                  </a:schemeClr>
                </a:solidFill>
              </a:defRPr>
            </a:lvl6pPr>
            <a:lvl7pPr marL="2268901" indent="0">
              <a:buNone/>
              <a:defRPr sz="1323">
                <a:solidFill>
                  <a:schemeClr val="tx1">
                    <a:tint val="82000"/>
                  </a:schemeClr>
                </a:solidFill>
              </a:defRPr>
            </a:lvl7pPr>
            <a:lvl8pPr marL="2647051" indent="0">
              <a:buNone/>
              <a:defRPr sz="1323">
                <a:solidFill>
                  <a:schemeClr val="tx1">
                    <a:tint val="82000"/>
                  </a:schemeClr>
                </a:solidFill>
              </a:defRPr>
            </a:lvl8pPr>
            <a:lvl9pPr marL="3025201" indent="0">
              <a:buNone/>
              <a:defRPr sz="1323">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9E683A-3A6F-1E4B-AEE8-921301169957}" type="datetimeFigureOut">
              <a:rPr lang="en-US" smtClean="0"/>
              <a:t>7/3/2025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0B0E1-7C89-9B44-88D4-A8B6D17CDC9B}" type="slidenum">
              <a:rPr lang="en-US" smtClean="0"/>
              <a:t>‹#›</a:t>
            </a:fld>
            <a:endParaRPr lang="en-US"/>
          </a:p>
        </p:txBody>
      </p:sp>
    </p:spTree>
    <p:extLst>
      <p:ext uri="{BB962C8B-B14F-4D97-AF65-F5344CB8AC3E}">
        <p14:creationId xmlns:p14="http://schemas.microsoft.com/office/powerpoint/2010/main" val="2706799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9E683A-3A6F-1E4B-AEE8-921301169957}" type="datetimeFigureOut">
              <a:rPr lang="en-US" smtClean="0"/>
              <a:t>7/3/2025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50B0E1-7C89-9B44-88D4-A8B6D17CDC9B}" type="slidenum">
              <a:rPr lang="en-US" smtClean="0"/>
              <a:t>‹#›</a:t>
            </a:fld>
            <a:endParaRPr lang="en-US"/>
          </a:p>
        </p:txBody>
      </p:sp>
    </p:spTree>
    <p:extLst>
      <p:ext uri="{BB962C8B-B14F-4D97-AF65-F5344CB8AC3E}">
        <p14:creationId xmlns:p14="http://schemas.microsoft.com/office/powerpoint/2010/main" val="2122013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9E683A-3A6F-1E4B-AEE8-921301169957}" type="datetimeFigureOut">
              <a:rPr lang="en-US" smtClean="0"/>
              <a:t>7/3/2025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50B0E1-7C89-9B44-88D4-A8B6D17CDC9B}" type="slidenum">
              <a:rPr lang="en-US" smtClean="0"/>
              <a:t>‹#›</a:t>
            </a:fld>
            <a:endParaRPr lang="en-US"/>
          </a:p>
        </p:txBody>
      </p:sp>
    </p:spTree>
    <p:extLst>
      <p:ext uri="{BB962C8B-B14F-4D97-AF65-F5344CB8AC3E}">
        <p14:creationId xmlns:p14="http://schemas.microsoft.com/office/powerpoint/2010/main" val="2182232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9E683A-3A6F-1E4B-AEE8-921301169957}" type="datetimeFigureOut">
              <a:rPr lang="en-US" smtClean="0"/>
              <a:t>7/3/2025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50B0E1-7C89-9B44-88D4-A8B6D17CDC9B}" type="slidenum">
              <a:rPr lang="en-US" smtClean="0"/>
              <a:t>‹#›</a:t>
            </a:fld>
            <a:endParaRPr lang="en-US"/>
          </a:p>
        </p:txBody>
      </p:sp>
    </p:spTree>
    <p:extLst>
      <p:ext uri="{BB962C8B-B14F-4D97-AF65-F5344CB8AC3E}">
        <p14:creationId xmlns:p14="http://schemas.microsoft.com/office/powerpoint/2010/main" val="3403509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9E683A-3A6F-1E4B-AEE8-921301169957}" type="datetimeFigureOut">
              <a:rPr lang="en-US" smtClean="0"/>
              <a:t>7/3/2025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50B0E1-7C89-9B44-88D4-A8B6D17CDC9B}" type="slidenum">
              <a:rPr lang="en-US" smtClean="0"/>
              <a:t>‹#›</a:t>
            </a:fld>
            <a:endParaRPr lang="en-US"/>
          </a:p>
        </p:txBody>
      </p:sp>
    </p:spTree>
    <p:extLst>
      <p:ext uri="{BB962C8B-B14F-4D97-AF65-F5344CB8AC3E}">
        <p14:creationId xmlns:p14="http://schemas.microsoft.com/office/powerpoint/2010/main" val="2077930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FB9E683A-3A6F-1E4B-AEE8-921301169957}" type="datetimeFigureOut">
              <a:rPr lang="en-US" smtClean="0"/>
              <a:t>7/3/2025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50B0E1-7C89-9B44-88D4-A8B6D17CDC9B}" type="slidenum">
              <a:rPr lang="en-US" smtClean="0"/>
              <a:t>‹#›</a:t>
            </a:fld>
            <a:endParaRPr lang="en-US"/>
          </a:p>
        </p:txBody>
      </p:sp>
    </p:spTree>
    <p:extLst>
      <p:ext uri="{BB962C8B-B14F-4D97-AF65-F5344CB8AC3E}">
        <p14:creationId xmlns:p14="http://schemas.microsoft.com/office/powerpoint/2010/main" val="1084658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FB9E683A-3A6F-1E4B-AEE8-921301169957}" type="datetimeFigureOut">
              <a:rPr lang="en-US" smtClean="0"/>
              <a:t>7/3/2025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50B0E1-7C89-9B44-88D4-A8B6D17CDC9B}" type="slidenum">
              <a:rPr lang="en-US" smtClean="0"/>
              <a:t>‹#›</a:t>
            </a:fld>
            <a:endParaRPr lang="en-US"/>
          </a:p>
        </p:txBody>
      </p:sp>
    </p:spTree>
    <p:extLst>
      <p:ext uri="{BB962C8B-B14F-4D97-AF65-F5344CB8AC3E}">
        <p14:creationId xmlns:p14="http://schemas.microsoft.com/office/powerpoint/2010/main" val="736076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82000"/>
                  </a:schemeClr>
                </a:solidFill>
              </a:defRPr>
            </a:lvl1pPr>
          </a:lstStyle>
          <a:p>
            <a:fld id="{FB9E683A-3A6F-1E4B-AEE8-921301169957}" type="datetimeFigureOut">
              <a:rPr lang="en-US" smtClean="0"/>
              <a:t>7/3/2025</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82000"/>
                  </a:schemeClr>
                </a:solidFill>
              </a:defRPr>
            </a:lvl1pPr>
          </a:lstStyle>
          <a:p>
            <a:fld id="{8B50B0E1-7C89-9B44-88D4-A8B6D17CDC9B}" type="slidenum">
              <a:rPr lang="en-US" smtClean="0"/>
              <a:t>‹#›</a:t>
            </a:fld>
            <a:endParaRPr lang="en-US"/>
          </a:p>
        </p:txBody>
      </p:sp>
    </p:spTree>
    <p:extLst>
      <p:ext uri="{BB962C8B-B14F-4D97-AF65-F5344CB8AC3E}">
        <p14:creationId xmlns:p14="http://schemas.microsoft.com/office/powerpoint/2010/main" val="5814331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gov.uk/apply-free-school-meals" TargetMode="External"/><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FD5AD-916F-2D6F-CD06-BA4200741CDD}"/>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3DB8EE1A-F5D7-0F1D-5EF8-34855171BB01}"/>
              </a:ext>
            </a:extLst>
          </p:cNvPr>
          <p:cNvSpPr>
            <a:spLocks noGrp="1"/>
          </p:cNvSpPr>
          <p:nvPr>
            <p:ph type="subTitle" idx="1"/>
          </p:nvPr>
        </p:nvSpPr>
        <p:spPr/>
        <p:txBody>
          <a:bodyPr/>
          <a:lstStyle/>
          <a:p>
            <a:endParaRPr lang="en-US"/>
          </a:p>
        </p:txBody>
      </p:sp>
      <p:pic>
        <p:nvPicPr>
          <p:cNvPr id="5" name="Picture 4" descr="A blue and white background&#10;&#10;Description automatically generated">
            <a:extLst>
              <a:ext uri="{FF2B5EF4-FFF2-40B4-BE49-F238E27FC236}">
                <a16:creationId xmlns:a16="http://schemas.microsoft.com/office/drawing/2014/main" id="{ED1A6248-B7E6-3E7F-5A6B-6A6B8663BD4E}"/>
              </a:ext>
            </a:extLst>
          </p:cNvPr>
          <p:cNvPicPr>
            <a:picLocks noGrp="1" noRot="1" noChangeAspect="1" noMove="1" noResize="1" noEditPoints="1" noAdjustHandles="1" noChangeArrowheads="1" noChangeShapeType="1" noCrop="1"/>
          </p:cNvPicPr>
          <p:nvPr/>
        </p:nvPicPr>
        <p:blipFill>
          <a:blip r:embed="rId3"/>
          <a:stretch>
            <a:fillRect/>
          </a:stretch>
        </p:blipFill>
        <p:spPr>
          <a:xfrm>
            <a:off x="3174" y="3969"/>
            <a:ext cx="7559675" cy="10685188"/>
          </a:xfrm>
          <a:prstGeom prst="rect">
            <a:avLst/>
          </a:prstGeom>
        </p:spPr>
      </p:pic>
      <p:pic>
        <p:nvPicPr>
          <p:cNvPr id="11" name="Picture 10">
            <a:extLst>
              <a:ext uri="{FF2B5EF4-FFF2-40B4-BE49-F238E27FC236}">
                <a16:creationId xmlns:a16="http://schemas.microsoft.com/office/drawing/2014/main" id="{CEACD3A5-87CC-0EA0-1471-FA8D481D9E30}"/>
              </a:ext>
            </a:extLst>
          </p:cNvPr>
          <p:cNvPicPr>
            <a:picLocks noChangeAspect="1"/>
          </p:cNvPicPr>
          <p:nvPr/>
        </p:nvPicPr>
        <p:blipFill>
          <a:blip r:embed="rId4"/>
          <a:srcRect/>
          <a:stretch/>
        </p:blipFill>
        <p:spPr>
          <a:xfrm>
            <a:off x="0" y="349869"/>
            <a:ext cx="7559675" cy="10410209"/>
          </a:xfrm>
          <a:prstGeom prst="rect">
            <a:avLst/>
          </a:prstGeom>
        </p:spPr>
      </p:pic>
      <p:pic>
        <p:nvPicPr>
          <p:cNvPr id="7" name="Picture 6" descr="A blue and white logo&#10;&#10;Description automatically generated">
            <a:extLst>
              <a:ext uri="{FF2B5EF4-FFF2-40B4-BE49-F238E27FC236}">
                <a16:creationId xmlns:a16="http://schemas.microsoft.com/office/drawing/2014/main" id="{E6EBC738-A4EC-7343-9A89-A5B560BBC3D2}"/>
              </a:ext>
            </a:extLst>
          </p:cNvPr>
          <p:cNvPicPr>
            <a:picLocks noChangeAspect="1"/>
          </p:cNvPicPr>
          <p:nvPr/>
        </p:nvPicPr>
        <p:blipFill>
          <a:blip r:embed="rId5"/>
          <a:stretch>
            <a:fillRect/>
          </a:stretch>
        </p:blipFill>
        <p:spPr>
          <a:xfrm>
            <a:off x="5540373" y="195121"/>
            <a:ext cx="2056343" cy="467794"/>
          </a:xfrm>
          <a:prstGeom prst="rect">
            <a:avLst/>
          </a:prstGeom>
        </p:spPr>
      </p:pic>
      <p:sp>
        <p:nvSpPr>
          <p:cNvPr id="12" name="TextBox 11">
            <a:extLst>
              <a:ext uri="{FF2B5EF4-FFF2-40B4-BE49-F238E27FC236}">
                <a16:creationId xmlns:a16="http://schemas.microsoft.com/office/drawing/2014/main" id="{2CAC84B4-C5DC-2D1A-8BC7-771984B9089A}"/>
              </a:ext>
            </a:extLst>
          </p:cNvPr>
          <p:cNvSpPr txBox="1"/>
          <p:nvPr/>
        </p:nvSpPr>
        <p:spPr>
          <a:xfrm>
            <a:off x="1128546" y="2214505"/>
            <a:ext cx="5488948" cy="7355860"/>
          </a:xfrm>
          <a:prstGeom prst="rect">
            <a:avLst/>
          </a:prstGeom>
          <a:noFill/>
        </p:spPr>
        <p:txBody>
          <a:bodyPr wrap="square" rtlCol="0">
            <a:spAutoFit/>
          </a:bodyPr>
          <a:lstStyle/>
          <a:p>
            <a:r>
              <a:rPr lang="en-GB" sz="1400" dirty="0">
                <a:solidFill>
                  <a:srgbClr val="002060"/>
                </a:solidFill>
                <a:latin typeface="Heebo Black" pitchFamily="2" charset="-79"/>
                <a:cs typeface="Heebo Black" pitchFamily="2" charset="-79"/>
              </a:rPr>
              <a:t>Dear Parents and Guardians,</a:t>
            </a:r>
          </a:p>
          <a:p>
            <a:endParaRPr lang="en-GB" sz="1100" dirty="0">
              <a:solidFill>
                <a:srgbClr val="002060"/>
              </a:solidFill>
              <a:latin typeface="Heebo Light" pitchFamily="2" charset="-79"/>
              <a:cs typeface="Heebo Light" pitchFamily="2" charset="-79"/>
            </a:endParaRPr>
          </a:p>
          <a:p>
            <a:r>
              <a:rPr lang="en-GB" sz="1100" dirty="0">
                <a:solidFill>
                  <a:srgbClr val="002060"/>
                </a:solidFill>
                <a:latin typeface="Heebo Light" pitchFamily="2" charset="-79"/>
                <a:cs typeface="Heebo Light" pitchFamily="2" charset="-79"/>
              </a:rPr>
              <a:t>We’re delighted to introduce ourselves as your child’s new school caterers.</a:t>
            </a:r>
          </a:p>
          <a:p>
            <a:r>
              <a:rPr lang="en-GB" sz="1100">
                <a:solidFill>
                  <a:srgbClr val="002060"/>
                </a:solidFill>
                <a:latin typeface="Heebo Light" pitchFamily="2" charset="-79"/>
                <a:cs typeface="Heebo Light" pitchFamily="2" charset="-79"/>
              </a:rPr>
              <a:t>At Innovate, </a:t>
            </a:r>
            <a:r>
              <a:rPr lang="en-GB" sz="1100" dirty="0">
                <a:solidFill>
                  <a:srgbClr val="002060"/>
                </a:solidFill>
                <a:latin typeface="Heebo Light" pitchFamily="2" charset="-79"/>
                <a:cs typeface="Heebo Light" pitchFamily="2" charset="-79"/>
              </a:rPr>
              <a:t>we believe that great food fuels great learning. Our new menu has been specially designed for primary school children—offering tasty, nutritious meals that support healthy growth, curious minds, and happy lunchtimes.</a:t>
            </a:r>
          </a:p>
          <a:p>
            <a:endParaRPr lang="en-GB" sz="1100" b="1" dirty="0">
              <a:solidFill>
                <a:srgbClr val="002060"/>
              </a:solidFill>
              <a:latin typeface="Heebo Light" pitchFamily="2" charset="-79"/>
              <a:cs typeface="Heebo Light" pitchFamily="2" charset="-79"/>
            </a:endParaRPr>
          </a:p>
          <a:p>
            <a:r>
              <a:rPr lang="en-GB" sz="1100" dirty="0">
                <a:solidFill>
                  <a:srgbClr val="002060"/>
                </a:solidFill>
                <a:latin typeface="Heebo Black" pitchFamily="2" charset="-79"/>
                <a:cs typeface="Heebo Black" pitchFamily="2" charset="-79"/>
              </a:rPr>
              <a:t>Designed for Young Appetites: </a:t>
            </a:r>
            <a:r>
              <a:rPr lang="en-GB" sz="1100" dirty="0">
                <a:solidFill>
                  <a:srgbClr val="002060"/>
                </a:solidFill>
                <a:latin typeface="Heebo Light" pitchFamily="2" charset="-79"/>
                <a:cs typeface="Heebo Light" pitchFamily="2" charset="-79"/>
              </a:rPr>
              <a:t>We use simple, child-friendly language and offer familiar, comforting meals that help children feel confident trying new flavours—like Creamy Korma or pasta with a rich tomato and lentil sauce.</a:t>
            </a:r>
          </a:p>
          <a:p>
            <a:endParaRPr lang="en-GB" sz="1100" dirty="0">
              <a:solidFill>
                <a:srgbClr val="002060"/>
              </a:solidFill>
              <a:latin typeface="Heebo Light" pitchFamily="2" charset="-79"/>
              <a:cs typeface="Heebo Light" pitchFamily="2" charset="-79"/>
            </a:endParaRPr>
          </a:p>
          <a:p>
            <a:r>
              <a:rPr lang="en-GB" sz="1100" dirty="0">
                <a:solidFill>
                  <a:srgbClr val="002060"/>
                </a:solidFill>
                <a:latin typeface="Heebo Black" pitchFamily="2" charset="-79"/>
                <a:cs typeface="Heebo Black" pitchFamily="2" charset="-79"/>
              </a:rPr>
              <a:t>Health and Nutrition First: </a:t>
            </a:r>
            <a:r>
              <a:rPr lang="en-GB" sz="1100" dirty="0">
                <a:solidFill>
                  <a:srgbClr val="002060"/>
                </a:solidFill>
                <a:latin typeface="Heebo Light" pitchFamily="2" charset="-79"/>
                <a:cs typeface="Heebo Light" pitchFamily="2" charset="-79"/>
              </a:rPr>
              <a:t>We’re passionate about creating meals that taste good and do good. Our menus are packed with the nutrients growing children need and meet all School Food Plan standards.</a:t>
            </a:r>
          </a:p>
          <a:p>
            <a:endParaRPr lang="en-GB" sz="1100" b="1" dirty="0">
              <a:solidFill>
                <a:srgbClr val="002060"/>
              </a:solidFill>
              <a:latin typeface="Heebo Light" pitchFamily="2" charset="-79"/>
              <a:cs typeface="Heebo Light" pitchFamily="2" charset="-79"/>
            </a:endParaRPr>
          </a:p>
          <a:p>
            <a:r>
              <a:rPr lang="en-GB" sz="1100" dirty="0">
                <a:solidFill>
                  <a:srgbClr val="002060"/>
                </a:solidFill>
                <a:latin typeface="Heebo Black" pitchFamily="2" charset="-79"/>
                <a:cs typeface="Heebo Black" pitchFamily="2" charset="-79"/>
              </a:rPr>
              <a:t>Fresh, Colourful, and Seasonal: </a:t>
            </a:r>
            <a:r>
              <a:rPr lang="en-GB" sz="1100" dirty="0">
                <a:solidFill>
                  <a:srgbClr val="002060"/>
                </a:solidFill>
                <a:latin typeface="Heebo Light" pitchFamily="2" charset="-79"/>
                <a:cs typeface="Heebo Light" pitchFamily="2" charset="-79"/>
              </a:rPr>
              <a:t>To introduce children to a wider range of ingredients, we’re using more seasonal vegetables and bright, colourful produce throughout the year—not just the usual sweetcorn and peas.</a:t>
            </a:r>
          </a:p>
          <a:p>
            <a:endParaRPr lang="en-GB" sz="1100" b="1" dirty="0">
              <a:solidFill>
                <a:srgbClr val="002060"/>
              </a:solidFill>
              <a:latin typeface="Heebo Light" pitchFamily="2" charset="-79"/>
              <a:cs typeface="Heebo Light" pitchFamily="2" charset="-79"/>
            </a:endParaRPr>
          </a:p>
          <a:p>
            <a:r>
              <a:rPr lang="en-GB" sz="1100" dirty="0">
                <a:solidFill>
                  <a:srgbClr val="002060"/>
                </a:solidFill>
                <a:latin typeface="Heebo Black" pitchFamily="2" charset="-79"/>
                <a:cs typeface="Heebo Black" pitchFamily="2" charset="-79"/>
              </a:rPr>
              <a:t>Sustainable and Smart: </a:t>
            </a:r>
            <a:r>
              <a:rPr lang="en-GB" sz="1100" dirty="0">
                <a:solidFill>
                  <a:srgbClr val="002060"/>
                </a:solidFill>
                <a:latin typeface="Heebo Light" pitchFamily="2" charset="-79"/>
                <a:cs typeface="Heebo Light" pitchFamily="2" charset="-79"/>
              </a:rPr>
              <a:t>We’re committed to reducing food waste by making the most of every ingredient. Dishes like our Cauliflower Pasta Bake use the whole vegetable—leaves, stalks, and all—without sacrificing taste or appeal.</a:t>
            </a:r>
          </a:p>
          <a:p>
            <a:endParaRPr lang="en-GB" sz="1100" b="1" dirty="0">
              <a:solidFill>
                <a:srgbClr val="002060"/>
              </a:solidFill>
              <a:latin typeface="Heebo Light" pitchFamily="2" charset="-79"/>
              <a:cs typeface="Heebo Light" pitchFamily="2" charset="-79"/>
            </a:endParaRPr>
          </a:p>
          <a:p>
            <a:r>
              <a:rPr lang="en-GB" sz="1100" dirty="0">
                <a:solidFill>
                  <a:srgbClr val="002060"/>
                </a:solidFill>
                <a:latin typeface="Heebo Black" pitchFamily="2" charset="-79"/>
                <a:cs typeface="Heebo Black" pitchFamily="2" charset="-79"/>
              </a:rPr>
              <a:t>Inclusive for Every Child: </a:t>
            </a:r>
            <a:r>
              <a:rPr lang="en-GB" sz="1100" dirty="0">
                <a:solidFill>
                  <a:srgbClr val="002060"/>
                </a:solidFill>
                <a:latin typeface="Heebo Light" pitchFamily="2" charset="-79"/>
                <a:cs typeface="Heebo Light" pitchFamily="2" charset="-79"/>
              </a:rPr>
              <a:t>We’ve developed a range of allergen-aware meals that are free from gluten, dairy, eggs, and soya—ensuring that every child can enjoy lunch safely, confidently, and without compromise on nutrition.</a:t>
            </a:r>
          </a:p>
          <a:p>
            <a:endParaRPr lang="en-GB" sz="1100" dirty="0">
              <a:solidFill>
                <a:srgbClr val="002060"/>
              </a:solidFill>
              <a:latin typeface="Heebo Black" pitchFamily="2" charset="-79"/>
              <a:cs typeface="Heebo Black" pitchFamily="2" charset="-79"/>
            </a:endParaRPr>
          </a:p>
          <a:p>
            <a:r>
              <a:rPr lang="en-GB" sz="1100" dirty="0">
                <a:solidFill>
                  <a:srgbClr val="002060"/>
                </a:solidFill>
                <a:latin typeface="Heebo Black" pitchFamily="2" charset="-79"/>
                <a:cs typeface="Heebo Black" pitchFamily="2" charset="-79"/>
              </a:rPr>
              <a:t>Save £500 a Year with Free School Meals: </a:t>
            </a:r>
            <a:r>
              <a:rPr lang="en-GB" sz="1100" dirty="0">
                <a:solidFill>
                  <a:srgbClr val="002060"/>
                </a:solidFill>
                <a:latin typeface="Heebo Light" pitchFamily="2" charset="-79"/>
                <a:cs typeface="Heebo Light" pitchFamily="2" charset="-79"/>
              </a:rPr>
              <a:t>All children in Reception, Year 1 and Year 2 get a free hot lunch every day—no need to register.</a:t>
            </a:r>
          </a:p>
          <a:p>
            <a:endParaRPr lang="en-GB" sz="1100" dirty="0">
              <a:solidFill>
                <a:srgbClr val="002060"/>
              </a:solidFill>
              <a:latin typeface="Heebo Light" pitchFamily="2" charset="-79"/>
              <a:cs typeface="Heebo Light" pitchFamily="2" charset="-79"/>
            </a:endParaRPr>
          </a:p>
          <a:p>
            <a:r>
              <a:rPr lang="en-GB" sz="1100" dirty="0">
                <a:solidFill>
                  <a:srgbClr val="002060"/>
                </a:solidFill>
                <a:latin typeface="Heebo Light" pitchFamily="2" charset="-79"/>
                <a:cs typeface="Heebo Light" pitchFamily="2" charset="-79"/>
              </a:rPr>
              <a:t>If your child is in Year 3 or above, you could still be entitled to free school meals if you receive certain benefits. It’s worth checking—families can save over </a:t>
            </a:r>
            <a:r>
              <a:rPr lang="en-GB" sz="1100" b="1" dirty="0">
                <a:solidFill>
                  <a:srgbClr val="002060"/>
                </a:solidFill>
                <a:latin typeface="Heebo Black" pitchFamily="2" charset="-79"/>
                <a:cs typeface="Heebo Black" pitchFamily="2" charset="-79"/>
              </a:rPr>
              <a:t>£500 a year</a:t>
            </a:r>
            <a:r>
              <a:rPr lang="en-GB" sz="1100" dirty="0">
                <a:solidFill>
                  <a:srgbClr val="002060"/>
                </a:solidFill>
                <a:latin typeface="Heebo Black" pitchFamily="2" charset="-79"/>
                <a:cs typeface="Heebo Black" pitchFamily="2" charset="-79"/>
              </a:rPr>
              <a:t> </a:t>
            </a:r>
            <a:r>
              <a:rPr lang="en-GB" sz="1100" dirty="0">
                <a:solidFill>
                  <a:srgbClr val="002060"/>
                </a:solidFill>
                <a:latin typeface="Heebo Light" pitchFamily="2" charset="-79"/>
                <a:cs typeface="Heebo Light" pitchFamily="2" charset="-79"/>
              </a:rPr>
              <a:t>per child, and it helps the school too.</a:t>
            </a:r>
          </a:p>
          <a:p>
            <a:endParaRPr lang="en-GB" sz="1100" dirty="0">
              <a:solidFill>
                <a:srgbClr val="002060"/>
              </a:solidFill>
              <a:latin typeface="Heebo Light" pitchFamily="2" charset="-79"/>
              <a:cs typeface="Heebo Light" pitchFamily="2" charset="-79"/>
            </a:endParaRPr>
          </a:p>
          <a:p>
            <a:r>
              <a:rPr lang="en-GB" sz="1100" dirty="0">
                <a:solidFill>
                  <a:srgbClr val="002060"/>
                </a:solidFill>
                <a:latin typeface="Heebo Light" pitchFamily="2" charset="-79"/>
                <a:cs typeface="Heebo Light" pitchFamily="2" charset="-79"/>
              </a:rPr>
              <a:t>Check your eligibility and apply at: </a:t>
            </a:r>
            <a:r>
              <a:rPr lang="en-GB" sz="1100" dirty="0">
                <a:solidFill>
                  <a:srgbClr val="467886"/>
                </a:solidFill>
                <a:latin typeface="Heebo Light" pitchFamily="2" charset="-79"/>
                <a:cs typeface="Heebo Light" pitchFamily="2" charset="-79"/>
                <a:hlinkClick r:id="rId6">
                  <a:extLst>
                    <a:ext uri="{A12FA001-AC4F-418D-AE19-62706E023703}">
                      <ahyp:hlinkClr xmlns:ahyp="http://schemas.microsoft.com/office/drawing/2018/hyperlinkcolor" val="tx"/>
                    </a:ext>
                  </a:extLst>
                </a:hlinkClick>
              </a:rPr>
              <a:t>www.gov.uk/</a:t>
            </a:r>
            <a:r>
              <a:rPr lang="en-GB" sz="1100" dirty="0">
                <a:solidFill>
                  <a:srgbClr val="002060"/>
                </a:solidFill>
                <a:latin typeface="Heebo Light" pitchFamily="2" charset="-79"/>
                <a:cs typeface="Heebo Light" pitchFamily="2" charset="-79"/>
                <a:hlinkClick r:id="rId6">
                  <a:extLst>
                    <a:ext uri="{A12FA001-AC4F-418D-AE19-62706E023703}">
                      <ahyp:hlinkClr xmlns:ahyp="http://schemas.microsoft.com/office/drawing/2018/hyperlinkcolor" val="tx"/>
                    </a:ext>
                  </a:extLst>
                </a:hlinkClick>
              </a:rPr>
              <a:t>apply-free-school-meals</a:t>
            </a:r>
            <a:r>
              <a:rPr lang="en-GB" sz="1100" dirty="0">
                <a:solidFill>
                  <a:srgbClr val="002060"/>
                </a:solidFill>
                <a:latin typeface="Heebo Light" pitchFamily="2" charset="-79"/>
                <a:cs typeface="Heebo Light" pitchFamily="2" charset="-79"/>
              </a:rPr>
              <a:t> </a:t>
            </a:r>
          </a:p>
          <a:p>
            <a:endParaRPr lang="en-GB" sz="1100" dirty="0">
              <a:solidFill>
                <a:srgbClr val="002060"/>
              </a:solidFill>
              <a:latin typeface="Heebo Light" pitchFamily="2" charset="-79"/>
              <a:cs typeface="Heebo Light" pitchFamily="2" charset="-79"/>
            </a:endParaRPr>
          </a:p>
          <a:p>
            <a:r>
              <a:rPr lang="en-GB" sz="1100" dirty="0">
                <a:solidFill>
                  <a:srgbClr val="002060"/>
                </a:solidFill>
                <a:latin typeface="Heebo Black" pitchFamily="2" charset="-79"/>
                <a:cs typeface="Heebo Black" pitchFamily="2" charset="-79"/>
              </a:rPr>
              <a:t>We’re Excited to Get Started! </a:t>
            </a:r>
            <a:r>
              <a:rPr lang="en-GB" sz="1100" dirty="0">
                <a:solidFill>
                  <a:srgbClr val="002060"/>
                </a:solidFill>
                <a:latin typeface="Heebo Light" pitchFamily="2" charset="-79"/>
                <a:cs typeface="Heebo Light" pitchFamily="2" charset="-79"/>
              </a:rPr>
              <a:t>We can’t wait to become a part of your school community and serve meals your children will look forward to every day. We’ll be in touch again soon to share more of what’s to come from September. </a:t>
            </a:r>
          </a:p>
          <a:p>
            <a:endParaRPr lang="en-GB" sz="1400" dirty="0">
              <a:solidFill>
                <a:srgbClr val="002060"/>
              </a:solidFill>
              <a:latin typeface="Heebo Black" pitchFamily="2" charset="-79"/>
              <a:cs typeface="Heebo Black" pitchFamily="2" charset="-79"/>
            </a:endParaRPr>
          </a:p>
          <a:p>
            <a:r>
              <a:rPr lang="en-GB" sz="1400" dirty="0">
                <a:solidFill>
                  <a:srgbClr val="002060"/>
                </a:solidFill>
                <a:latin typeface="Heebo Black" pitchFamily="2" charset="-79"/>
                <a:cs typeface="Heebo Black" pitchFamily="2" charset="-79"/>
              </a:rPr>
              <a:t>Warm wishes,</a:t>
            </a:r>
            <a:br>
              <a:rPr lang="en-GB" sz="1400" dirty="0">
                <a:solidFill>
                  <a:srgbClr val="002060"/>
                </a:solidFill>
                <a:latin typeface="Heebo Black" pitchFamily="2" charset="-79"/>
                <a:cs typeface="Heebo Black" pitchFamily="2" charset="-79"/>
              </a:rPr>
            </a:br>
            <a:r>
              <a:rPr lang="en-GB" sz="1400" dirty="0">
                <a:solidFill>
                  <a:srgbClr val="002060"/>
                </a:solidFill>
                <a:latin typeface="Heebo Black" pitchFamily="2" charset="-79"/>
                <a:cs typeface="Heebo Black" pitchFamily="2" charset="-79"/>
              </a:rPr>
              <a:t>The Innovate Team</a:t>
            </a:r>
          </a:p>
        </p:txBody>
      </p:sp>
      <p:pic>
        <p:nvPicPr>
          <p:cNvPr id="28" name="Picture 27">
            <a:extLst>
              <a:ext uri="{FF2B5EF4-FFF2-40B4-BE49-F238E27FC236}">
                <a16:creationId xmlns:a16="http://schemas.microsoft.com/office/drawing/2014/main" id="{6E80527A-DB91-6031-E47B-89F3F113BC80}"/>
              </a:ext>
            </a:extLst>
          </p:cNvPr>
          <p:cNvPicPr>
            <a:picLocks noChangeAspect="1"/>
          </p:cNvPicPr>
          <p:nvPr/>
        </p:nvPicPr>
        <p:blipFill>
          <a:blip r:embed="rId7"/>
          <a:srcRect/>
          <a:stretch/>
        </p:blipFill>
        <p:spPr>
          <a:xfrm rot="5400000" flipH="1" flipV="1">
            <a:off x="4457612" y="7479198"/>
            <a:ext cx="1785503" cy="3061674"/>
          </a:xfrm>
          <a:prstGeom prst="rect">
            <a:avLst/>
          </a:prstGeom>
        </p:spPr>
      </p:pic>
      <p:pic>
        <p:nvPicPr>
          <p:cNvPr id="45" name="Picture 44">
            <a:extLst>
              <a:ext uri="{FF2B5EF4-FFF2-40B4-BE49-F238E27FC236}">
                <a16:creationId xmlns:a16="http://schemas.microsoft.com/office/drawing/2014/main" id="{5693E205-7E90-72A0-059D-381D908F9B4F}"/>
              </a:ext>
            </a:extLst>
          </p:cNvPr>
          <p:cNvPicPr>
            <a:picLocks noChangeAspect="1"/>
          </p:cNvPicPr>
          <p:nvPr/>
        </p:nvPicPr>
        <p:blipFill>
          <a:blip r:embed="rId8"/>
          <a:srcRect/>
          <a:stretch/>
        </p:blipFill>
        <p:spPr>
          <a:xfrm>
            <a:off x="3819526" y="2027930"/>
            <a:ext cx="2896602" cy="504127"/>
          </a:xfrm>
          <a:prstGeom prst="rect">
            <a:avLst/>
          </a:prstGeom>
        </p:spPr>
      </p:pic>
      <p:pic>
        <p:nvPicPr>
          <p:cNvPr id="4" name="Picture 3" descr="A group of pasta on a black background&#10;&#10;Description automatically generated">
            <a:extLst>
              <a:ext uri="{FF2B5EF4-FFF2-40B4-BE49-F238E27FC236}">
                <a16:creationId xmlns:a16="http://schemas.microsoft.com/office/drawing/2014/main" id="{0FA88CF4-BDD2-261A-0880-D0AC42A17226}"/>
              </a:ext>
            </a:extLst>
          </p:cNvPr>
          <p:cNvPicPr>
            <a:picLocks noChangeAspect="1"/>
          </p:cNvPicPr>
          <p:nvPr/>
        </p:nvPicPr>
        <p:blipFill>
          <a:blip r:embed="rId9"/>
          <a:stretch>
            <a:fillRect/>
          </a:stretch>
        </p:blipFill>
        <p:spPr>
          <a:xfrm rot="14763792" flipH="1" flipV="1">
            <a:off x="-502010" y="3765200"/>
            <a:ext cx="1775001" cy="1450722"/>
          </a:xfrm>
          <a:prstGeom prst="rect">
            <a:avLst/>
          </a:prstGeom>
        </p:spPr>
      </p:pic>
      <p:sp>
        <p:nvSpPr>
          <p:cNvPr id="6" name="TextBox 5">
            <a:extLst>
              <a:ext uri="{FF2B5EF4-FFF2-40B4-BE49-F238E27FC236}">
                <a16:creationId xmlns:a16="http://schemas.microsoft.com/office/drawing/2014/main" id="{205CA9A3-95F0-0632-B3E9-BDEA56CCD5B7}"/>
              </a:ext>
            </a:extLst>
          </p:cNvPr>
          <p:cNvSpPr txBox="1"/>
          <p:nvPr/>
        </p:nvSpPr>
        <p:spPr>
          <a:xfrm>
            <a:off x="1079596" y="1240478"/>
            <a:ext cx="5537898" cy="646331"/>
          </a:xfrm>
          <a:prstGeom prst="rect">
            <a:avLst/>
          </a:prstGeom>
          <a:noFill/>
        </p:spPr>
        <p:txBody>
          <a:bodyPr wrap="square" rtlCol="0">
            <a:spAutoFit/>
          </a:bodyPr>
          <a:lstStyle/>
          <a:p>
            <a:r>
              <a:rPr lang="en-GB" dirty="0">
                <a:solidFill>
                  <a:srgbClr val="339086"/>
                </a:solidFill>
                <a:latin typeface="Big John" panose="02000000000000000000" pitchFamily="50" charset="0"/>
              </a:rPr>
              <a:t>Introducing innovate! your school’s new caterer! </a:t>
            </a:r>
          </a:p>
        </p:txBody>
      </p:sp>
    </p:spTree>
    <p:extLst>
      <p:ext uri="{BB962C8B-B14F-4D97-AF65-F5344CB8AC3E}">
        <p14:creationId xmlns:p14="http://schemas.microsoft.com/office/powerpoint/2010/main" val="28656868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8545CEACE98C47A53948227D76640B" ma:contentTypeVersion="37" ma:contentTypeDescription="Create a new document." ma:contentTypeScope="" ma:versionID="765ad51d7ea0e6e7d10f3dc4a7b29ea3">
  <xsd:schema xmlns:xsd="http://www.w3.org/2001/XMLSchema" xmlns:xs="http://www.w3.org/2001/XMLSchema" xmlns:p="http://schemas.microsoft.com/office/2006/metadata/properties" xmlns:ns2="fda75f49-550d-4131-a95b-53856d2729ec" xmlns:ns3="058a2aa1-1da6-4f90-bbf9-76d219ff4780" targetNamespace="http://schemas.microsoft.com/office/2006/metadata/properties" ma:root="true" ma:fieldsID="d75d9212d7cdcb1c2c5a35184174d004" ns2:_="" ns3:_="">
    <xsd:import namespace="fda75f49-550d-4131-a95b-53856d2729ec"/>
    <xsd:import namespace="058a2aa1-1da6-4f90-bbf9-76d219ff4780"/>
    <xsd:element name="properties">
      <xsd:complexType>
        <xsd:sequence>
          <xsd:element name="documentManagement">
            <xsd:complexType>
              <xsd:all>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a75f49-550d-4131-a95b-53856d2729ec"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CultureName" ma:index="10" nillable="true" ma:displayName="Culture Name" ma:internalName="CultureName">
      <xsd:simpleType>
        <xsd:restriction base="dms:Text"/>
      </xsd:simpleType>
    </xsd:element>
    <xsd:element name="AppVersion" ma:index="11" nillable="true" ma:displayName="App Version" ma:internalName="AppVersion">
      <xsd:simpleType>
        <xsd:restriction base="dms:Text"/>
      </xsd:simpleType>
    </xsd:element>
    <xsd:element name="TeamsChannelId" ma:index="12" nillable="true" ma:displayName="Teams Channel Id" ma:internalName="TeamsChannelId">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4" nillable="true" ma:displayName="Math Settings" ma:internalName="Math_Settings">
      <xsd:simpleType>
        <xsd:restriction base="dms:Text"/>
      </xsd:simpleType>
    </xsd:element>
    <xsd:element name="DefaultSectionNames" ma:index="15" nillable="true" ma:displayName="Default Section Names" ma:internalName="DefaultSectionNames">
      <xsd:simpleType>
        <xsd:restriction base="dms:Note">
          <xsd:maxLength value="255"/>
        </xsd:restriction>
      </xsd:simpleType>
    </xsd:element>
    <xsd:element name="Templates" ma:index="16" nillable="true" ma:displayName="Templates" ma:internalName="Templates">
      <xsd:simpleType>
        <xsd:restriction base="dms:Note">
          <xsd:maxLength value="255"/>
        </xsd:restriction>
      </xsd:simpleType>
    </xsd:element>
    <xsd:element name="Leaders" ma:index="17"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8"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9"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0" nillable="true" ma:displayName="Distribution Groups" ma:internalName="Distribution_Groups">
      <xsd:simpleType>
        <xsd:restriction base="dms:Note">
          <xsd:maxLength value="255"/>
        </xsd:restriction>
      </xsd:simpleType>
    </xsd:element>
    <xsd:element name="LMS_Mappings" ma:index="21" nillable="true" ma:displayName="LMS Mappings" ma:internalName="LMS_Mappings">
      <xsd:simpleType>
        <xsd:restriction base="dms:Note">
          <xsd:maxLength value="255"/>
        </xsd:restriction>
      </xsd:simpleType>
    </xsd:element>
    <xsd:element name="Invited_Leaders" ma:index="22" nillable="true" ma:displayName="Invited Leaders" ma:internalName="Invited_Leaders">
      <xsd:simpleType>
        <xsd:restriction base="dms:Note">
          <xsd:maxLength value="255"/>
        </xsd:restriction>
      </xsd:simpleType>
    </xsd:element>
    <xsd:element name="Invited_Members" ma:index="23" nillable="true" ma:displayName="Invited Members" ma:internalName="Invited_Members">
      <xsd:simpleType>
        <xsd:restriction base="dms:Note">
          <xsd:maxLength value="255"/>
        </xsd:restriction>
      </xsd:simpleType>
    </xsd:element>
    <xsd:element name="Self_Registration_Enabled" ma:index="24" nillable="true" ma:displayName="Self Registration Enabled" ma:internalName="Self_Registration_Enabled">
      <xsd:simpleType>
        <xsd:restriction base="dms:Boolean"/>
      </xsd:simpleType>
    </xsd:element>
    <xsd:element name="Has_Leaders_Only_SectionGroup" ma:index="25" nillable="true" ma:displayName="Has Leaders Only SectionGroup" ma:internalName="Has_Leaders_Only_SectionGroup">
      <xsd:simpleType>
        <xsd:restriction base="dms:Boolean"/>
      </xsd:simpleType>
    </xsd:element>
    <xsd:element name="Is_Collaboration_Space_Locked" ma:index="26" nillable="true" ma:displayName="Is Collaboration Space Locked" ma:internalName="Is_Collaboration_Space_Locked">
      <xsd:simpleType>
        <xsd:restriction base="dms:Boolean"/>
      </xsd:simpleType>
    </xsd:element>
    <xsd:element name="IsNotebookLocked" ma:index="27" nillable="true" ma:displayName="Is Notebook Locked" ma:internalName="IsNotebookLocked">
      <xsd:simpleType>
        <xsd:restriction base="dms:Boolean"/>
      </xsd:simpleType>
    </xsd:element>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element name="MediaServiceAutoTags" ma:index="30" nillable="true" ma:displayName="Tags" ma:internalName="MediaServiceAutoTags" ma:readOnly="true">
      <xsd:simpleType>
        <xsd:restriction base="dms:Text"/>
      </xsd:simpleType>
    </xsd:element>
    <xsd:element name="MediaServiceOCR" ma:index="31" nillable="true" ma:displayName="Extracted Text" ma:internalName="MediaServiceOCR" ma:readOnly="true">
      <xsd:simpleType>
        <xsd:restriction base="dms:Note">
          <xsd:maxLength value="255"/>
        </xsd:restriction>
      </xsd:simpleType>
    </xsd:element>
    <xsd:element name="MediaServiceGenerationTime" ma:index="32" nillable="true" ma:displayName="MediaServiceGenerationTime" ma:hidden="true" ma:internalName="MediaServiceGenerationTime" ma:readOnly="true">
      <xsd:simpleType>
        <xsd:restriction base="dms:Text"/>
      </xsd:simpleType>
    </xsd:element>
    <xsd:element name="MediaServiceEventHashCode" ma:index="33" nillable="true" ma:displayName="MediaServiceEventHashCode" ma:hidden="true" ma:internalName="MediaServiceEventHashCode" ma:readOnly="true">
      <xsd:simpleType>
        <xsd:restriction base="dms:Text"/>
      </xsd:simpleType>
    </xsd:element>
    <xsd:element name="MediaServiceDateTaken" ma:index="34" nillable="true" ma:displayName="MediaServiceDateTaken" ma:hidden="true" ma:internalName="MediaServiceDateTaken" ma:readOnly="true">
      <xsd:simpleType>
        <xsd:restriction base="dms:Text"/>
      </xsd:simpleType>
    </xsd:element>
    <xsd:element name="MediaServiceLocation" ma:index="35" nillable="true" ma:displayName="Location" ma:internalName="MediaServiceLocation" ma:readOnly="true">
      <xsd:simpleType>
        <xsd:restriction base="dms:Text"/>
      </xsd:simpleType>
    </xsd:element>
    <xsd:element name="MediaServiceAutoKeyPoints" ma:index="36" nillable="true" ma:displayName="MediaServiceAutoKeyPoints" ma:hidden="true" ma:internalName="MediaServiceAutoKeyPoints" ma:readOnly="true">
      <xsd:simpleType>
        <xsd:restriction base="dms:Note"/>
      </xsd:simpleType>
    </xsd:element>
    <xsd:element name="MediaServiceKeyPoints" ma:index="37" nillable="true" ma:displayName="KeyPoints" ma:internalName="MediaServiceKeyPoints" ma:readOnly="true">
      <xsd:simpleType>
        <xsd:restriction base="dms:Note">
          <xsd:maxLength value="255"/>
        </xsd:restriction>
      </xsd:simpleType>
    </xsd:element>
    <xsd:element name="lcf76f155ced4ddcb4097134ff3c332f" ma:index="41" nillable="true" ma:taxonomy="true" ma:internalName="lcf76f155ced4ddcb4097134ff3c332f" ma:taxonomyFieldName="MediaServiceImageTags" ma:displayName="Image Tags" ma:readOnly="false" ma:fieldId="{5cf76f15-5ced-4ddc-b409-7134ff3c332f}" ma:taxonomyMulti="true" ma:sspId="2340a476-bbbb-4644-9e8c-8244b65459a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43" nillable="true" ma:displayName="MediaServiceObjectDetectorVersions" ma:hidden="true" ma:indexed="true" ma:internalName="MediaServiceObjectDetectorVersions" ma:readOnly="true">
      <xsd:simpleType>
        <xsd:restriction base="dms:Text"/>
      </xsd:simpleType>
    </xsd:element>
    <xsd:element name="MediaServiceSearchProperties" ma:index="4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58a2aa1-1da6-4f90-bbf9-76d219ff4780" elementFormDefault="qualified">
    <xsd:import namespace="http://schemas.microsoft.com/office/2006/documentManagement/types"/>
    <xsd:import namespace="http://schemas.microsoft.com/office/infopath/2007/PartnerControls"/>
    <xsd:element name="SharedWithUsers" ma:index="3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9" nillable="true" ma:displayName="Shared With Details" ma:internalName="SharedWithDetails" ma:readOnly="true">
      <xsd:simpleType>
        <xsd:restriction base="dms:Note">
          <xsd:maxLength value="255"/>
        </xsd:restriction>
      </xsd:simpleType>
    </xsd:element>
    <xsd:element name="TaxCatchAll" ma:index="42" nillable="true" ma:displayName="Taxonomy Catch All Column" ma:hidden="true" ma:list="{dd6ef3ab-0612-4495-b6f7-53fc950208f5}" ma:internalName="TaxCatchAll" ma:showField="CatchAllData" ma:web="058a2aa1-1da6-4f90-bbf9-76d219ff478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ath_Settings xmlns="fda75f49-550d-4131-a95b-53856d2729ec" xsi:nil="true"/>
    <Owner xmlns="fda75f49-550d-4131-a95b-53856d2729ec">
      <UserInfo>
        <DisplayName/>
        <AccountId xsi:nil="true"/>
        <AccountType/>
      </UserInfo>
    </Owner>
    <lcf76f155ced4ddcb4097134ff3c332f xmlns="fda75f49-550d-4131-a95b-53856d2729ec">
      <Terms xmlns="http://schemas.microsoft.com/office/infopath/2007/PartnerControls"/>
    </lcf76f155ced4ddcb4097134ff3c332f>
    <TeamsChannelId xmlns="fda75f49-550d-4131-a95b-53856d2729ec" xsi:nil="true"/>
    <Is_Collaboration_Space_Locked xmlns="fda75f49-550d-4131-a95b-53856d2729ec" xsi:nil="true"/>
    <NotebookType xmlns="fda75f49-550d-4131-a95b-53856d2729ec" xsi:nil="true"/>
    <AppVersion xmlns="fda75f49-550d-4131-a95b-53856d2729ec" xsi:nil="true"/>
    <IsNotebookLocked xmlns="fda75f49-550d-4131-a95b-53856d2729ec" xsi:nil="true"/>
    <DefaultSectionNames xmlns="fda75f49-550d-4131-a95b-53856d2729ec" xsi:nil="true"/>
    <Has_Leaders_Only_SectionGroup xmlns="fda75f49-550d-4131-a95b-53856d2729ec" xsi:nil="true"/>
    <Self_Registration_Enabled xmlns="fda75f49-550d-4131-a95b-53856d2729ec" xsi:nil="true"/>
    <CultureName xmlns="fda75f49-550d-4131-a95b-53856d2729ec" xsi:nil="true"/>
    <Leaders xmlns="fda75f49-550d-4131-a95b-53856d2729ec">
      <UserInfo>
        <DisplayName/>
        <AccountId xsi:nil="true"/>
        <AccountType/>
      </UserInfo>
    </Leaders>
    <Distribution_Groups xmlns="fda75f49-550d-4131-a95b-53856d2729ec" xsi:nil="true"/>
    <LMS_Mappings xmlns="fda75f49-550d-4131-a95b-53856d2729ec" xsi:nil="true"/>
    <Templates xmlns="fda75f49-550d-4131-a95b-53856d2729ec" xsi:nil="true"/>
    <Members xmlns="fda75f49-550d-4131-a95b-53856d2729ec">
      <UserInfo>
        <DisplayName/>
        <AccountId xsi:nil="true"/>
        <AccountType/>
      </UserInfo>
    </Members>
    <Member_Groups xmlns="fda75f49-550d-4131-a95b-53856d2729ec">
      <UserInfo>
        <DisplayName/>
        <AccountId xsi:nil="true"/>
        <AccountType/>
      </UserInfo>
    </Member_Groups>
    <FolderType xmlns="fda75f49-550d-4131-a95b-53856d2729ec" xsi:nil="true"/>
    <TaxCatchAll xmlns="058a2aa1-1da6-4f90-bbf9-76d219ff4780" xsi:nil="true"/>
    <Invited_Leaders xmlns="fda75f49-550d-4131-a95b-53856d2729ec" xsi:nil="true"/>
    <Invited_Members xmlns="fda75f49-550d-4131-a95b-53856d2729ec" xsi:nil="true"/>
  </documentManagement>
</p:properties>
</file>

<file path=customXml/itemProps1.xml><?xml version="1.0" encoding="utf-8"?>
<ds:datastoreItem xmlns:ds="http://schemas.openxmlformats.org/officeDocument/2006/customXml" ds:itemID="{9988E3FE-01CE-493F-A0B1-DF1E9B0B1279}"/>
</file>

<file path=customXml/itemProps2.xml><?xml version="1.0" encoding="utf-8"?>
<ds:datastoreItem xmlns:ds="http://schemas.openxmlformats.org/officeDocument/2006/customXml" ds:itemID="{68335EA4-8237-4052-8891-2C582A695E5E}"/>
</file>

<file path=customXml/itemProps3.xml><?xml version="1.0" encoding="utf-8"?>
<ds:datastoreItem xmlns:ds="http://schemas.openxmlformats.org/officeDocument/2006/customXml" ds:itemID="{EC903BF3-FDCE-4118-98A8-548E99C80640}"/>
</file>

<file path=docProps/app.xml><?xml version="1.0" encoding="utf-8"?>
<Properties xmlns="http://schemas.openxmlformats.org/officeDocument/2006/extended-properties" xmlns:vt="http://schemas.openxmlformats.org/officeDocument/2006/docPropsVTypes">
  <Template>Office Theme</Template>
  <TotalTime>1416</TotalTime>
  <Words>410</Words>
  <Application>Microsoft Office PowerPoint</Application>
  <PresentationFormat>Custom</PresentationFormat>
  <Paragraphs>26</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Big John</vt:lpstr>
      <vt:lpstr>Heebo Black</vt:lpstr>
      <vt:lpstr>Heebo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Sophie Smith</dc:creator>
  <cp:lastModifiedBy>Kay Pridmore</cp:lastModifiedBy>
  <cp:revision>14</cp:revision>
  <dcterms:created xsi:type="dcterms:W3CDTF">2024-11-26T15:35:17Z</dcterms:created>
  <dcterms:modified xsi:type="dcterms:W3CDTF">2025-07-03T09:56:16Z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0x010100088545CEACE98C47A53948227D76640B</vt:lpwstr>
  </property>
</Properties>
</file>